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  <p:sldMasterId id="2147483836" r:id="rId5"/>
    <p:sldMasterId id="2147483767" r:id="rId6"/>
    <p:sldMasterId id="2147483684" r:id="rId7"/>
    <p:sldMasterId id="2147483660" r:id="rId8"/>
    <p:sldMasterId id="2147483672" r:id="rId9"/>
    <p:sldMasterId id="2147483774" r:id="rId10"/>
    <p:sldMasterId id="2147483760" r:id="rId11"/>
    <p:sldMasterId id="2147483862" r:id="rId12"/>
    <p:sldMasterId id="2147483883" r:id="rId13"/>
    <p:sldMasterId id="2147483869" r:id="rId14"/>
    <p:sldMasterId id="2147483890" r:id="rId15"/>
    <p:sldMasterId id="2147483829" r:id="rId16"/>
  </p:sldMasterIdLst>
  <p:notesMasterIdLst>
    <p:notesMasterId r:id="rId40"/>
  </p:notesMasterIdLst>
  <p:handoutMasterIdLst>
    <p:handoutMasterId r:id="rId41"/>
  </p:handoutMasterIdLst>
  <p:sldIdLst>
    <p:sldId id="406" r:id="rId17"/>
    <p:sldId id="307" r:id="rId18"/>
    <p:sldId id="308" r:id="rId19"/>
    <p:sldId id="337" r:id="rId20"/>
    <p:sldId id="373" r:id="rId21"/>
    <p:sldId id="381" r:id="rId22"/>
    <p:sldId id="370" r:id="rId23"/>
    <p:sldId id="387" r:id="rId24"/>
    <p:sldId id="368" r:id="rId25"/>
    <p:sldId id="377" r:id="rId26"/>
    <p:sldId id="402" r:id="rId27"/>
    <p:sldId id="378" r:id="rId28"/>
    <p:sldId id="385" r:id="rId29"/>
    <p:sldId id="396" r:id="rId30"/>
    <p:sldId id="390" r:id="rId31"/>
    <p:sldId id="389" r:id="rId32"/>
    <p:sldId id="352" r:id="rId33"/>
    <p:sldId id="395" r:id="rId34"/>
    <p:sldId id="388" r:id="rId35"/>
    <p:sldId id="391" r:id="rId36"/>
    <p:sldId id="404" r:id="rId37"/>
    <p:sldId id="355" r:id="rId38"/>
    <p:sldId id="407" r:id="rId3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FBA"/>
    <a:srgbClr val="005295"/>
    <a:srgbClr val="006495"/>
    <a:srgbClr val="A4CF5F"/>
    <a:srgbClr val="C5E098"/>
    <a:srgbClr val="D2E7AF"/>
    <a:srgbClr val="326026"/>
    <a:srgbClr val="674223"/>
    <a:srgbClr val="654921"/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2166" autoAdjust="0"/>
  </p:normalViewPr>
  <p:slideViewPr>
    <p:cSldViewPr>
      <p:cViewPr varScale="1">
        <p:scale>
          <a:sx n="127" d="100"/>
          <a:sy n="127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r">
              <a:defRPr sz="1200"/>
            </a:lvl1pPr>
          </a:lstStyle>
          <a:p>
            <a:fld id="{068A7E2B-3A45-4DC9-84E7-0557A9F2C1FE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r">
              <a:defRPr sz="1200"/>
            </a:lvl1pPr>
          </a:lstStyle>
          <a:p>
            <a:fld id="{58238F0B-EEC0-43C4-A66C-B271E8AEB1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r">
              <a:defRPr sz="1200"/>
            </a:lvl1pPr>
          </a:lstStyle>
          <a:p>
            <a:fld id="{55ECFD1A-3FA3-4D56-8FC7-52459BE1D9AD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1" tIns="47106" rIns="94211" bIns="471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1" tIns="47106" rIns="94211" bIns="471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r">
              <a:defRPr sz="1200"/>
            </a:lvl1pPr>
          </a:lstStyle>
          <a:p>
            <a:fld id="{04BF24C5-0187-4D62-B527-D42F3F8E1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4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6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8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4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0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2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1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2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9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4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9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24C5-0187-4D62-B527-D42F3F8E13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295401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4092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142999"/>
            <a:ext cx="5486400" cy="3505201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265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162800" cy="2057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/ 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baseline="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1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1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F830-2CC0-4E1F-A228-4B8129176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13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F830-2CC0-4E1F-A228-4B8129176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F830-2CC0-4E1F-A228-4B8129176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3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l">
              <a:buNone/>
              <a:defRPr i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/ 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4040188" cy="61200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6162"/>
            <a:ext cx="4040188" cy="37798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76400"/>
            <a:ext cx="4041775" cy="61200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16162"/>
            <a:ext cx="4041775" cy="37798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2832-C2C8-40DE-9CB8-A1C41169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2832-C2C8-40DE-9CB8-A1C41169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7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i="1" kern="1200" dirty="0">
                <a:ln w="1905"/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3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2832-C2C8-40DE-9CB8-A1C41169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8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295401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2772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142999"/>
            <a:ext cx="5486400" cy="3505201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8938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8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5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59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295401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6436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142999"/>
            <a:ext cx="5486400" cy="3505201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0980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4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3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2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6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001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36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001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27037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17637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427038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3398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201"/>
            <a:ext cx="5486400" cy="4191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0909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6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6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001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36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001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27037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17637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427038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8333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295401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0331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201"/>
            <a:ext cx="5486400" cy="4191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047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0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17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6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001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36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001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27037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17637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427038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3531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201"/>
            <a:ext cx="5486400" cy="4191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4695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3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142999"/>
            <a:ext cx="5486400" cy="3505201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5183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6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001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36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001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27037"/>
            <a:ext cx="5111750" cy="483076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17637"/>
            <a:ext cx="3008313" cy="38401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427038"/>
            <a:ext cx="3008313" cy="9906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02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201"/>
            <a:ext cx="5486400" cy="4191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6495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1200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81200" y="4660900"/>
            <a:ext cx="5486400" cy="457200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i="1" kern="1200" dirty="0" smtClean="0">
                <a:ln w="1905"/>
                <a:solidFill>
                  <a:srgbClr val="006495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0677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4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B9FD-A7B3-4044-A718-D7226189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cap="none" dirty="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Helvetica" pitchFamily="18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rgbClr val="006495"/>
          </a:solidFill>
          <a:effectLst/>
          <a:latin typeface="Myriad Pro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rgbClr val="006495"/>
          </a:solidFill>
          <a:effectLst/>
          <a:latin typeface="Myriad Pro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rgbClr val="006495"/>
          </a:solidFill>
          <a:effectLst/>
          <a:latin typeface="Myriad Pro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28AB9FD-A7B3-4044-A718-D7226189F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cap="none" dirty="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Helvetica" pitchFamily="18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09600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7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cap="none" dirty="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Helvetica" pitchFamily="18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8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751" r:id="rId4"/>
    <p:sldLayoutId id="2147483752" r:id="rId5"/>
    <p:sldLayoutId id="2147483690" r:id="rId6"/>
    <p:sldLayoutId id="21474838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563EF830-2CC0-4E1F-A228-4B8129176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8" r:id="rId6"/>
    <p:sldLayoutId id="2147483669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 smtClean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73B2832-C2C8-40DE-9CB8-A1C411693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7" r:id="rId5"/>
    <p:sldLayoutId id="2147483680" r:id="rId6"/>
    <p:sldLayoutId id="2147483681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83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844" r:id="rId7"/>
    <p:sldLayoutId id="214748384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chemeClr val="bg1"/>
          </a:solidFill>
          <a:effectLst/>
          <a:latin typeface="Trebuchet MS" panose="020B060302020202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DFD26D9-9953-4968-8F5E-C57E492E9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i="1" kern="1200" dirty="0">
          <a:ln w="1905"/>
          <a:solidFill>
            <a:srgbClr val="006495"/>
          </a:solidFill>
          <a:effectLst/>
          <a:latin typeface="Myriad Pro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145603"/>
            <a:ext cx="2362200" cy="3651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452807"/>
            <a:ext cx="4953000" cy="24929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tabLst>
                <a:tab pos="395288" algn="l"/>
              </a:tabLst>
            </a:pP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your Equine Risks</a:t>
            </a:r>
          </a:p>
          <a:p>
            <a:pPr algn="ctr">
              <a:tabLst>
                <a:tab pos="395288" algn="l"/>
              </a:tabLst>
            </a:pPr>
            <a:endParaRPr lang="en-US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95288" algn="l"/>
              </a:tabLst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Arlington/Roe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81000"/>
            <a:ext cx="8667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Equine Liability - Highlights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7400" y="1371601"/>
            <a:ext cx="5334000" cy="516731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Equestrian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stable owners, trainers, instructors, riding clubs, therapeutic riding operations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up to $1M/2M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Horse Owner Liability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Care, Custody, Control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CGL classes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legal liability limit - $100K included with optional limits up to $1M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policies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 with public exposure are required to have Hold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greements and signs posted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1381126"/>
            <a:ext cx="15811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870" y="1295400"/>
            <a:ext cx="1619555" cy="18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Harmless Agreements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810865"/>
            <a:ext cx="3589237" cy="4525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29307"/>
            <a:ext cx="4038600" cy="44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Owners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–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premises boarding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143000"/>
            <a:ext cx="8305800" cy="539591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for BI &amp; property damage caused directly by a horse owned by the insured and scheduled on the policy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Covers horse at a show, parade, event, and where they are boarded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10 horses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premium: $275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44" y="5205412"/>
            <a:ext cx="194985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– Non-Commercial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Liability: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(Example - cattle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perations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ranches)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Ranch Operations:  working / cowboy horses working cattle on a ranch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exposure of riding, training, breeding or selling.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is made to provide coverage.  Equine is included in the definition of “Livestock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lvl="1" indent="0" font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CGL: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Charges will be made for -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 total 4 or more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Any/all public exposure (EX: 4H, team roping, barrel racing)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for number of horses under Saddle Animals – Commercial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 Shows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Riding Instruction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Riding Clubs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Other CGL class codes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7001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Riding Instructions and Academies - Class Code 16200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490" y="4267200"/>
            <a:ext cx="4305300" cy="1952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and instructions for school horses or student horses, including off-premise shows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Rate based on receipts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64185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Shows/Events - Class Code 09904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05400"/>
            <a:ext cx="5038725" cy="153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policy for single events or on an annual policy for series of events available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covers the named horse show, its sponsoring organization, individual committee members, judges, officials, course designer and premises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updated the Exclusion Athletic or Sports Participants endorsement with new wording and it is now attaching to all new business automatically.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will exclude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‘Hunts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Racing, Rodeo-Type Events, Vaulting, Polo and Polo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Practices’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 Show Application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 based on number of participants and number of days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Riding/Clubs - Class Code 14100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1525" y="2854325"/>
            <a:ext cx="4105275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761" y="1385252"/>
            <a:ext cx="2447925" cy="186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385252"/>
            <a:ext cx="396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Equine related Club Sponsored activities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parades, horse shows, clinics, trail rides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AEP combines coverage for buildings or equipment with the club code if applicable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Insured-Independent Instructors/Trainers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Code 08201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Expands definition of ‘Who Is an Insured’ to include independent instructors and/or independent trainers while on premises at which insured regularly conducts training or at  temporary locations at the direction of the insured.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$500K liability limit = $122 charge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39384"/>
            <a:ext cx="1676400" cy="11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GCL Class Codes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Rates based on # of horses</a:t>
            </a:r>
          </a:p>
          <a:p>
            <a:pPr marL="0" indent="0" algn="ctr">
              <a:buNone/>
            </a:pP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Saddle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- Commercial - Class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16401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Stables - Boarding - Class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16402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Training and Boarding - Class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16403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Training - Class Code 16404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Stables - Racing - Class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60100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Livestock Sales - Class Code 58500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ctr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based on # days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Class Code 16201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 Animals - Activities - Class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16300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3962400" cy="2819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 </a:t>
            </a: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Reliable </a:t>
            </a:r>
          </a:p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6400"/>
            <a:ext cx="1676400" cy="45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Care, Custody,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Modifies CGL form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 based on limit requested and # of horses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coverage for horses in the insured’s care being transported up to 175 miles.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premium charge of $100 can waive the 175 mile radius limitation (check box indicating Transportation Extension)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Operations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Appetite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referral only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updates on activities every year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2209800"/>
            <a:ext cx="2209800" cy="1790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 Session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69775"/>
            <a:ext cx="5715000" cy="454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38917"/>
            <a:ext cx="9048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Objective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general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Reliable Equine appetite, niches, and endorsements that will help you write business and grow profitably year after year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6693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Appetite Review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&amp; Ranch product offering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Equine Liability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Horse Owner Liability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78465"/>
            <a:ext cx="1385888" cy="52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Classes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7400" y="1371601"/>
            <a:ext cx="5334000" cy="5167312"/>
          </a:xfrm>
        </p:spPr>
        <p:txBody>
          <a:bodyPr>
            <a:normAutofit/>
          </a:bodyPr>
          <a:lstStyle/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Pleasure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Boarding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instruction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sales/horse shows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1381126"/>
            <a:ext cx="15811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295400"/>
            <a:ext cx="2486025" cy="2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&amp; Ranch - Property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7400" y="1371601"/>
            <a:ext cx="5334000" cy="5167312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Dwellings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Tack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32422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86200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Endorsement Highlights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Equine Enhancement Endorsement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(Mane Enhancement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763910"/>
            <a:ext cx="3691122" cy="23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Arena Exposures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Cost Estimators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Permanently installed mirrors can be included in building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8</a:t>
            </a:fld>
            <a:endParaRPr lang="en-US"/>
          </a:p>
        </p:txBody>
      </p:sp>
      <p:sp>
        <p:nvSpPr>
          <p:cNvPr id="5" name="AutoShape 2" descr="Image result for horse arena imag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horse arena image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horse arena images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5260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Tack – ARIC Options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 Enhancement/Farm and Equine Enhancement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$10K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unscheduled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$5K limit for any one item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$500 deductible applies specifically to this section of endorsement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$175 charge for endorsement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 highlights to this endorsement which we will review in a bit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FPP-Scheduled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ACV coverage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for off premises coverage with no limitation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eductible applies (choose deductible on coverage screen)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Inland Marine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cost option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off premises limitation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Deductible applies (choose deductible on coverage screen)</a:t>
            </a:r>
          </a:p>
          <a:p>
            <a:pPr marL="914400" lvl="2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26D9-9953-4968-8F5E-C57E492E9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range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range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range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Header Angl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Header Angl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 Back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en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range Header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174CCCFC5574A91B5A8AF9212048E" ma:contentTypeVersion="0" ma:contentTypeDescription="Create a new document." ma:contentTypeScope="" ma:versionID="92e2fb962b43a2034d957929f32c5f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455E94E-69CA-4B10-BEE2-E0F5937B7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5CB25-507A-4FAE-9737-1B3BAF7E29FD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022CCB-853E-4499-953D-CC618D170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23816</TotalTime>
  <Words>840</Words>
  <Application>Microsoft Office PowerPoint</Application>
  <PresentationFormat>On-screen Show (4:3)</PresentationFormat>
  <Paragraphs>214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Calibri</vt:lpstr>
      <vt:lpstr>Helvetica</vt:lpstr>
      <vt:lpstr>Myriad Pro</vt:lpstr>
      <vt:lpstr>Times New Roman</vt:lpstr>
      <vt:lpstr>Trebuchet MS</vt:lpstr>
      <vt:lpstr>Wingdings</vt:lpstr>
      <vt:lpstr>2_Blank Page</vt:lpstr>
      <vt:lpstr>4_Blank Page</vt:lpstr>
      <vt:lpstr>Blue Header Angle Background</vt:lpstr>
      <vt:lpstr>Green Header Angle Background</vt:lpstr>
      <vt:lpstr>Blue Backround</vt:lpstr>
      <vt:lpstr>Green Background</vt:lpstr>
      <vt:lpstr>Blue Header No Background</vt:lpstr>
      <vt:lpstr>Green Header No Background</vt:lpstr>
      <vt:lpstr>1_Orange Header No Background</vt:lpstr>
      <vt:lpstr>4_Orange Header No Background</vt:lpstr>
      <vt:lpstr>2_Orange Header No Background</vt:lpstr>
      <vt:lpstr>5_Orange Header No Background</vt:lpstr>
      <vt:lpstr>Blank Page</vt:lpstr>
      <vt:lpstr>PowerPoint Presentation</vt:lpstr>
      <vt:lpstr>PowerPoint Presentation</vt:lpstr>
      <vt:lpstr> Training Objective</vt:lpstr>
      <vt:lpstr>Agenda</vt:lpstr>
      <vt:lpstr>Preferred Classes</vt:lpstr>
      <vt:lpstr>Farm &amp; Ranch - Property</vt:lpstr>
      <vt:lpstr>Endorsement Highlights</vt:lpstr>
      <vt:lpstr>Horse Arena Exposures </vt:lpstr>
      <vt:lpstr>Covering Tack – ARIC Options</vt:lpstr>
      <vt:lpstr>Equine Liability - Highlights</vt:lpstr>
      <vt:lpstr>Hold Harmless Agreements</vt:lpstr>
      <vt:lpstr>Private Horse Owners Liability –  Off premises boarding</vt:lpstr>
      <vt:lpstr>Horse Exposure – Non-Commercial</vt:lpstr>
      <vt:lpstr>CGL</vt:lpstr>
      <vt:lpstr>Riding Instructions and Academies - Class Code 16200 </vt:lpstr>
      <vt:lpstr>Horse Shows/Events - Class Code 09904 </vt:lpstr>
      <vt:lpstr> Riding/Clubs - Class Code 14100  </vt:lpstr>
      <vt:lpstr>Additional Insured-Independent Instructors/Trainers  Class Code 08201</vt:lpstr>
      <vt:lpstr>GCL Class Codes</vt:lpstr>
      <vt:lpstr>Care, Custody, Control</vt:lpstr>
      <vt:lpstr>Therapeutic Operations</vt:lpstr>
      <vt:lpstr>PowerPoint Presentation</vt:lpstr>
      <vt:lpstr>Q&amp;A Session </vt:lpstr>
    </vt:vector>
  </TitlesOfParts>
  <Company>Global Indemnity Group,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Pizzo, Lana</dc:creator>
  <cp:lastModifiedBy>Heidenthal, Janet</cp:lastModifiedBy>
  <cp:revision>650</cp:revision>
  <cp:lastPrinted>2021-04-12T20:24:26Z</cp:lastPrinted>
  <dcterms:created xsi:type="dcterms:W3CDTF">2016-06-07T14:01:58Z</dcterms:created>
  <dcterms:modified xsi:type="dcterms:W3CDTF">2021-04-13T17:23:40Z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0x010100A7B174CCCFC5574A91B5A8AF9212048E</vt:lpwstr>
  </property>
</Properties>
</file>